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8" d="100"/>
          <a:sy n="88" d="100"/>
        </p:scale>
        <p:origin x="12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39" y="1285104"/>
            <a:ext cx="10429574" cy="2409566"/>
          </a:xfrm>
        </p:spPr>
        <p:txBody>
          <a:bodyPr/>
          <a:lstStyle/>
          <a:p>
            <a:r>
              <a:rPr lang="sr-Cyrl-RS" dirty="0" smtClean="0"/>
              <a:t>ОБЛИЦИ ДРУШТВЕНЕ СВЕСТИ</a:t>
            </a:r>
            <a:endParaRPr lang="en-GB" dirty="0"/>
          </a:p>
        </p:txBody>
      </p:sp>
    </p:spTree>
    <p:extLst>
      <p:ext uri="{BB962C8B-B14F-4D97-AF65-F5344CB8AC3E}">
        <p14:creationId xmlns:p14="http://schemas.microsoft.com/office/powerpoint/2010/main" val="3483241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b="1" dirty="0"/>
              <a:t>Филозофија </a:t>
            </a:r>
            <a:endParaRPr lang="en-GB" dirty="0"/>
          </a:p>
        </p:txBody>
      </p:sp>
      <p:sp>
        <p:nvSpPr>
          <p:cNvPr id="3" name="Content Placeholder 2"/>
          <p:cNvSpPr>
            <a:spLocks noGrp="1"/>
          </p:cNvSpPr>
          <p:nvPr>
            <p:ph idx="1"/>
          </p:nvPr>
        </p:nvSpPr>
        <p:spPr>
          <a:xfrm>
            <a:off x="2589212" y="1742303"/>
            <a:ext cx="8915400" cy="4168919"/>
          </a:xfrm>
        </p:spPr>
        <p:txBody>
          <a:bodyPr>
            <a:normAutofit/>
          </a:bodyPr>
          <a:lstStyle/>
          <a:p>
            <a:pPr algn="just"/>
            <a:r>
              <a:rPr lang="ru-RU" b="1" dirty="0"/>
              <a:t>Филозофија</a:t>
            </a:r>
            <a:r>
              <a:rPr lang="ru-RU" dirty="0"/>
              <a:t> објашњава објективну стварност у целини. Другим речима, засебан је систем идеја, веровања и пракси о најопштијим, свеобухватним и најапстрактнијим законитостима развитка човека, мишљења, природе и људског друштва. </a:t>
            </a:r>
            <a:endParaRPr lang="en-GB" dirty="0" smtClean="0"/>
          </a:p>
          <a:p>
            <a:pPr algn="just"/>
            <a:r>
              <a:rPr lang="ru-RU" b="1" dirty="0"/>
              <a:t>Филозофија</a:t>
            </a:r>
            <a:r>
              <a:rPr lang="ru-RU" dirty="0"/>
              <a:t> је настала у робовласничком периоду; дакле, у време када је дошло до значајнијег развитка производних снага, до поделе рада и појаве вишка вредности. Одређене групе људи постале су ослобођене од потребе бављења физичким радом. Тако се развио интелектуални рад о појавама, процесима и односима који владају у природи и друштву. </a:t>
            </a:r>
            <a:endParaRPr lang="en-GB" dirty="0" smtClean="0"/>
          </a:p>
          <a:p>
            <a:pPr algn="just"/>
            <a:r>
              <a:rPr lang="ru-RU" dirty="0"/>
              <a:t>У историји западне филозофије уобичајена је подела на </a:t>
            </a:r>
            <a:r>
              <a:rPr lang="ru-RU" i="1" dirty="0"/>
              <a:t>филозофску мисао </a:t>
            </a:r>
            <a:r>
              <a:rPr lang="ru-RU" b="1" i="1" dirty="0"/>
              <a:t>старе Грчке</a:t>
            </a:r>
            <a:r>
              <a:rPr lang="ru-RU" dirty="0"/>
              <a:t>, </a:t>
            </a:r>
            <a:r>
              <a:rPr lang="ru-RU" b="1" i="1" dirty="0"/>
              <a:t>средњовековну мисао</a:t>
            </a:r>
            <a:r>
              <a:rPr lang="ru-RU" b="1" dirty="0"/>
              <a:t>, </a:t>
            </a:r>
            <a:r>
              <a:rPr lang="ru-RU" b="1" i="1" dirty="0"/>
              <a:t>нововековну</a:t>
            </a:r>
            <a:r>
              <a:rPr lang="ru-RU" b="1" dirty="0"/>
              <a:t>, </a:t>
            </a:r>
            <a:r>
              <a:rPr lang="ru-RU" b="1" i="1" dirty="0"/>
              <a:t>класичну </a:t>
            </a:r>
            <a:r>
              <a:rPr lang="ru-RU" dirty="0"/>
              <a:t>и </a:t>
            </a:r>
            <a:r>
              <a:rPr lang="ru-RU" b="1" i="1" dirty="0"/>
              <a:t>савремену </a:t>
            </a:r>
            <a:r>
              <a:rPr lang="ru-RU" b="1" i="1" dirty="0" smtClean="0"/>
              <a:t>филозофију</a:t>
            </a:r>
            <a:r>
              <a:rPr lang="en-GB" dirty="0"/>
              <a:t>.</a:t>
            </a:r>
            <a:r>
              <a:rPr lang="ru-RU" dirty="0" smtClean="0"/>
              <a:t> </a:t>
            </a:r>
            <a:endParaRPr lang="en-GB" dirty="0"/>
          </a:p>
        </p:txBody>
      </p:sp>
    </p:spTree>
    <p:extLst>
      <p:ext uri="{BB962C8B-B14F-4D97-AF65-F5344CB8AC3E}">
        <p14:creationId xmlns:p14="http://schemas.microsoft.com/office/powerpoint/2010/main" val="851837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543697"/>
            <a:ext cx="8915400" cy="5367525"/>
          </a:xfrm>
        </p:spPr>
        <p:txBody>
          <a:bodyPr/>
          <a:lstStyle/>
          <a:p>
            <a:pPr algn="just"/>
            <a:r>
              <a:rPr lang="ru-RU" dirty="0"/>
              <a:t>У</a:t>
            </a:r>
            <a:r>
              <a:rPr lang="ru-RU" dirty="0" smtClean="0"/>
              <a:t>обличила </a:t>
            </a:r>
            <a:r>
              <a:rPr lang="ru-RU" dirty="0"/>
              <a:t>су се два супротна правца у филозофији: </a:t>
            </a:r>
            <a:r>
              <a:rPr lang="ru-RU" b="1" dirty="0"/>
              <a:t>материјалистички (Демокрит) и идеалистички (Платон), </a:t>
            </a:r>
            <a:r>
              <a:rPr lang="ru-RU" dirty="0"/>
              <a:t>који, сваки из своје перспективе, трагају за одговорима на фундаментална филозофска питања – </a:t>
            </a:r>
            <a:r>
              <a:rPr lang="ru-RU" i="1" dirty="0"/>
              <a:t>гносеолошка</a:t>
            </a:r>
            <a:r>
              <a:rPr lang="ru-RU" dirty="0"/>
              <a:t> (о мишљењу) и </a:t>
            </a:r>
            <a:r>
              <a:rPr lang="ru-RU" i="1" dirty="0"/>
              <a:t>онтолошка</a:t>
            </a:r>
            <a:r>
              <a:rPr lang="ru-RU" dirty="0"/>
              <a:t> (о бићу) – а посебно о односу мишљења и </a:t>
            </a:r>
            <a:r>
              <a:rPr lang="ru-RU" dirty="0" smtClean="0"/>
              <a:t>бића.</a:t>
            </a:r>
          </a:p>
          <a:p>
            <a:pPr algn="just"/>
            <a:endParaRPr lang="ru-RU" b="1" i="1" dirty="0"/>
          </a:p>
          <a:p>
            <a:pPr algn="just"/>
            <a:r>
              <a:rPr lang="ru-RU" b="1" i="1" dirty="0" smtClean="0"/>
              <a:t>Материјалистичко</a:t>
            </a:r>
            <a:r>
              <a:rPr lang="ru-RU" i="1" dirty="0" smtClean="0"/>
              <a:t> </a:t>
            </a:r>
            <a:r>
              <a:rPr lang="ru-RU" dirty="0"/>
              <a:t>становиште </a:t>
            </a:r>
            <a:r>
              <a:rPr lang="ru-RU" dirty="0" smtClean="0"/>
              <a:t>придодаје </a:t>
            </a:r>
            <a:r>
              <a:rPr lang="ru-RU" dirty="0"/>
              <a:t>материјални </a:t>
            </a:r>
            <a:r>
              <a:rPr lang="ru-RU" dirty="0" smtClean="0"/>
              <a:t>карактер бивствовању, </a:t>
            </a:r>
            <a:r>
              <a:rPr lang="ru-RU" dirty="0"/>
              <a:t>а када се на њега гледа као на дух или идеју, заступамо позиције </a:t>
            </a:r>
            <a:r>
              <a:rPr lang="ru-RU" b="1" i="1" dirty="0"/>
              <a:t>спиритуализма </a:t>
            </a:r>
            <a:r>
              <a:rPr lang="ru-RU" b="1" dirty="0"/>
              <a:t>или </a:t>
            </a:r>
            <a:r>
              <a:rPr lang="ru-RU" b="1" i="1" dirty="0"/>
              <a:t>идеализма</a:t>
            </a:r>
            <a:r>
              <a:rPr lang="ru-RU" dirty="0"/>
              <a:t>. Запитаност о сазнању онога што јесте предмет је теорија сазнања или </a:t>
            </a:r>
            <a:r>
              <a:rPr lang="ru-RU" b="1" i="1" dirty="0"/>
              <a:t>гносеологије</a:t>
            </a:r>
            <a:r>
              <a:rPr lang="ru-RU" dirty="0"/>
              <a:t>. Р</a:t>
            </a:r>
            <a:r>
              <a:rPr lang="ru-RU" i="1" dirty="0"/>
              <a:t>ационалисти </a:t>
            </a:r>
            <a:r>
              <a:rPr lang="ru-RU" dirty="0"/>
              <a:t>извор сазнања проналазе у разуму, </a:t>
            </a:r>
            <a:r>
              <a:rPr lang="ru-RU" i="1" dirty="0"/>
              <a:t>емпиристи </a:t>
            </a:r>
            <a:r>
              <a:rPr lang="ru-RU" dirty="0"/>
              <a:t>у искуству, а </a:t>
            </a:r>
            <a:r>
              <a:rPr lang="ru-RU" i="1" dirty="0"/>
              <a:t>сензуалисти </a:t>
            </a:r>
            <a:r>
              <a:rPr lang="ru-RU" dirty="0"/>
              <a:t>у чулима. Када се једна истина без критичког испитивања проглашава за неприкосновену, онда се ради о </a:t>
            </a:r>
            <a:r>
              <a:rPr lang="ru-RU" b="1" i="1" dirty="0"/>
              <a:t>догматизму</a:t>
            </a:r>
            <a:r>
              <a:rPr lang="ru-RU" dirty="0"/>
              <a:t>; </a:t>
            </a:r>
            <a:r>
              <a:rPr lang="ru-RU" b="1" i="1" dirty="0"/>
              <a:t>скептицизам</a:t>
            </a:r>
            <a:r>
              <a:rPr lang="ru-RU" i="1" dirty="0"/>
              <a:t> </a:t>
            </a:r>
            <a:r>
              <a:rPr lang="ru-RU" dirty="0"/>
              <a:t>сумња у ваљаност сваког критеријума сазнања истине, док </a:t>
            </a:r>
            <a:r>
              <a:rPr lang="ru-RU" b="1" i="1" dirty="0"/>
              <a:t>агностицизам</a:t>
            </a:r>
            <a:r>
              <a:rPr lang="ru-RU" i="1" dirty="0"/>
              <a:t> </a:t>
            </a:r>
            <a:r>
              <a:rPr lang="ru-RU" dirty="0"/>
              <a:t>одбацује могућност сазнања суштине ствари. </a:t>
            </a:r>
            <a:endParaRPr lang="en-GB" dirty="0"/>
          </a:p>
        </p:txBody>
      </p:sp>
    </p:spTree>
    <p:extLst>
      <p:ext uri="{BB962C8B-B14F-4D97-AF65-F5344CB8AC3E}">
        <p14:creationId xmlns:p14="http://schemas.microsoft.com/office/powerpoint/2010/main" val="1553396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b="1" dirty="0"/>
              <a:t>Уметност </a:t>
            </a:r>
            <a:endParaRPr lang="en-GB" dirty="0"/>
          </a:p>
        </p:txBody>
      </p:sp>
      <p:sp>
        <p:nvSpPr>
          <p:cNvPr id="3" name="Content Placeholder 2"/>
          <p:cNvSpPr>
            <a:spLocks noGrp="1"/>
          </p:cNvSpPr>
          <p:nvPr>
            <p:ph idx="1"/>
          </p:nvPr>
        </p:nvSpPr>
        <p:spPr/>
        <p:txBody>
          <a:bodyPr/>
          <a:lstStyle/>
          <a:p>
            <a:r>
              <a:rPr lang="ru-RU" b="1" dirty="0"/>
              <a:t>Уметност </a:t>
            </a:r>
            <a:r>
              <a:rPr lang="ru-RU" dirty="0"/>
              <a:t>се јавља у форми сазнања, али и преко </a:t>
            </a:r>
            <a:r>
              <a:rPr lang="ru-RU" b="1" dirty="0"/>
              <a:t>субјективног начина излагања објективне стварности. </a:t>
            </a:r>
            <a:endParaRPr lang="ru-RU" b="1" dirty="0" smtClean="0"/>
          </a:p>
          <a:p>
            <a:pPr marL="0" indent="0">
              <a:buNone/>
            </a:pPr>
            <a:endParaRPr lang="en-GB" b="1" dirty="0" smtClean="0"/>
          </a:p>
          <a:p>
            <a:pPr algn="just"/>
            <a:r>
              <a:rPr lang="ru-RU" b="1" dirty="0" smtClean="0"/>
              <a:t>Милош Илић</a:t>
            </a:r>
            <a:r>
              <a:rPr lang="sr-Cyrl-RS" dirty="0" smtClean="0"/>
              <a:t>: </a:t>
            </a:r>
            <a:r>
              <a:rPr lang="ru-RU" dirty="0"/>
              <a:t>у</a:t>
            </a:r>
            <a:r>
              <a:rPr lang="ru-RU" dirty="0" smtClean="0"/>
              <a:t>метност </a:t>
            </a:r>
            <a:r>
              <a:rPr lang="ru-RU" dirty="0"/>
              <a:t>је, наиме, такав облик друштвене свести који обухвата и изражава широку област људског искуства: осећања, мишљења и поступака, и то у естетичким формама које се обраћају чулима („</a:t>
            </a:r>
            <a:r>
              <a:rPr lang="ru-RU" i="1" dirty="0"/>
              <a:t>estezis</a:t>
            </a:r>
            <a:r>
              <a:rPr lang="ru-RU" dirty="0"/>
              <a:t>”, а на грчком језику значи: осећај, осет, чулно опажање) са циљем да преко њих изазову у људима емоционалне, интелектуалне и вољне активности и реакције.</a:t>
            </a:r>
            <a:endParaRPr lang="en-GB" b="1" dirty="0"/>
          </a:p>
        </p:txBody>
      </p:sp>
    </p:spTree>
    <p:extLst>
      <p:ext uri="{BB962C8B-B14F-4D97-AF65-F5344CB8AC3E}">
        <p14:creationId xmlns:p14="http://schemas.microsoft.com/office/powerpoint/2010/main" val="2112943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864973"/>
            <a:ext cx="8915400" cy="5046249"/>
          </a:xfrm>
        </p:spPr>
        <p:txBody>
          <a:bodyPr/>
          <a:lstStyle/>
          <a:p>
            <a:pPr algn="just"/>
            <a:r>
              <a:rPr lang="sr-Cyrl-RS" dirty="0" smtClean="0"/>
              <a:t>1</a:t>
            </a:r>
            <a:r>
              <a:rPr lang="sr-Cyrl-RS" dirty="0"/>
              <a:t>. особен је вид </a:t>
            </a:r>
            <a:r>
              <a:rPr lang="sr-Cyrl-RS" b="1" i="1" dirty="0"/>
              <a:t>стваралаштва</a:t>
            </a:r>
            <a:r>
              <a:rPr lang="sr-Cyrl-RS" dirty="0"/>
              <a:t>, чија дела изазивају специфичну врсту доживљаја, 2. </a:t>
            </a:r>
            <a:r>
              <a:rPr lang="sr-Cyrl-RS" b="1" dirty="0"/>
              <a:t>субјективни је </a:t>
            </a:r>
            <a:r>
              <a:rPr lang="sr-Cyrl-RS" b="1" i="1" dirty="0"/>
              <a:t>одраз </a:t>
            </a:r>
            <a:r>
              <a:rPr lang="sr-Cyrl-RS" dirty="0"/>
              <a:t>објективне стварности, 3. погодно </a:t>
            </a:r>
            <a:r>
              <a:rPr lang="sr-Cyrl-RS" b="1" dirty="0"/>
              <a:t>је </a:t>
            </a:r>
            <a:r>
              <a:rPr lang="sr-Cyrl-RS" b="1" i="1" dirty="0"/>
              <a:t>средство идеолошке борбе </a:t>
            </a:r>
            <a:r>
              <a:rPr lang="sr-Cyrl-RS" dirty="0"/>
              <a:t>и пропаганде, 4. погодно је </a:t>
            </a:r>
            <a:r>
              <a:rPr lang="sr-Cyrl-RS" b="1" i="1" dirty="0"/>
              <a:t>васпитно </a:t>
            </a:r>
            <a:r>
              <a:rPr lang="sr-Cyrl-RS" b="1" dirty="0"/>
              <a:t>и морално</a:t>
            </a:r>
            <a:r>
              <a:rPr lang="sr-Cyrl-RS" dirty="0"/>
              <a:t>, као и средство ширења </a:t>
            </a:r>
            <a:r>
              <a:rPr lang="sr-Cyrl-RS" b="1" dirty="0"/>
              <a:t>религијских идеја и веровања</a:t>
            </a:r>
            <a:r>
              <a:rPr lang="sr-Cyrl-RS" dirty="0"/>
              <a:t>, 5. </a:t>
            </a:r>
            <a:r>
              <a:rPr lang="sr-Cyrl-RS" b="1" i="1" dirty="0"/>
              <a:t>медиј</a:t>
            </a:r>
            <a:r>
              <a:rPr lang="sr-Cyrl-RS" i="1" dirty="0"/>
              <a:t> је проговарања бића</a:t>
            </a:r>
            <a:r>
              <a:rPr lang="sr-Cyrl-RS" dirty="0"/>
              <a:t>, апсолута, органон и документ филозофије, 6. </a:t>
            </a:r>
            <a:r>
              <a:rPr lang="sr-Cyrl-RS" i="1" dirty="0"/>
              <a:t>прототип је </a:t>
            </a:r>
            <a:r>
              <a:rPr lang="sr-Cyrl-RS" b="1" i="1" dirty="0"/>
              <a:t>аутентичне</a:t>
            </a:r>
            <a:r>
              <a:rPr lang="sr-Cyrl-RS" i="1" dirty="0"/>
              <a:t> људске делатности </a:t>
            </a:r>
            <a:r>
              <a:rPr lang="sr-Cyrl-RS" dirty="0"/>
              <a:t>и </a:t>
            </a:r>
            <a:r>
              <a:rPr lang="sr-Cyrl-RS" i="1" dirty="0"/>
              <a:t>прототип могуће хумане организације опстанка</a:t>
            </a:r>
            <a:r>
              <a:rPr lang="sr-Cyrl-RS" dirty="0"/>
              <a:t>, 7. једини је </a:t>
            </a:r>
            <a:r>
              <a:rPr lang="sr-Cyrl-RS" i="1" dirty="0"/>
              <a:t>вид </a:t>
            </a:r>
            <a:r>
              <a:rPr lang="sr-Cyrl-RS" b="1" i="1" dirty="0"/>
              <a:t>слободне стваралачке делатности </a:t>
            </a:r>
            <a:r>
              <a:rPr lang="sr-Cyrl-RS" dirty="0"/>
              <a:t>и 8. медиј је </a:t>
            </a:r>
            <a:r>
              <a:rPr lang="sr-Cyrl-RS" b="1" dirty="0"/>
              <a:t>оспоравања и критике </a:t>
            </a:r>
            <a:r>
              <a:rPr lang="sr-Cyrl-RS" dirty="0"/>
              <a:t>постојећег према </a:t>
            </a:r>
            <a:r>
              <a:rPr lang="sr-Cyrl-RS" b="1" dirty="0"/>
              <a:t>Драгану Жунићу</a:t>
            </a:r>
            <a:r>
              <a:rPr lang="sr-Cyrl-RS" b="1" dirty="0" smtClean="0"/>
              <a:t>.</a:t>
            </a:r>
          </a:p>
          <a:p>
            <a:pPr marL="0" indent="0" algn="just">
              <a:buNone/>
            </a:pPr>
            <a:endParaRPr lang="sr-Cyrl-RS" b="1" dirty="0" smtClean="0"/>
          </a:p>
          <a:p>
            <a:pPr algn="just"/>
            <a:r>
              <a:rPr lang="sr-Cyrl-RS" dirty="0"/>
              <a:t>Предметом социолошког проучавања уметност постаје онда када представља 1. </a:t>
            </a:r>
            <a:r>
              <a:rPr lang="sr-Cyrl-RS" b="1" dirty="0"/>
              <a:t>значајну друштвену чињеницу </a:t>
            </a:r>
            <a:r>
              <a:rPr lang="sr-Cyrl-RS" dirty="0"/>
              <a:t>и 2. </a:t>
            </a:r>
            <a:r>
              <a:rPr lang="sr-Cyrl-RS" b="1" dirty="0"/>
              <a:t>значајан медиј сагледавања темељног друштвеног односа</a:t>
            </a:r>
            <a:r>
              <a:rPr lang="sr-Cyrl-RS" dirty="0"/>
              <a:t>, </a:t>
            </a:r>
            <a:r>
              <a:rPr lang="sr-Cyrl-RS" dirty="0" smtClean="0"/>
              <a:t>јер уметност </a:t>
            </a:r>
            <a:r>
              <a:rPr lang="sr-Cyrl-RS" dirty="0"/>
              <a:t>је једна од посредујућих инстанци друштвеног </a:t>
            </a:r>
            <a:r>
              <a:rPr lang="sr-Cyrl-RS" dirty="0" smtClean="0"/>
              <a:t>живота.</a:t>
            </a:r>
            <a:endParaRPr lang="en-GB" b="1" dirty="0"/>
          </a:p>
        </p:txBody>
      </p:sp>
    </p:spTree>
    <p:extLst>
      <p:ext uri="{BB962C8B-B14F-4D97-AF65-F5344CB8AC3E}">
        <p14:creationId xmlns:p14="http://schemas.microsoft.com/office/powerpoint/2010/main" val="1899466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827903"/>
            <a:ext cx="8915400" cy="5083319"/>
          </a:xfrm>
        </p:spPr>
        <p:txBody>
          <a:bodyPr/>
          <a:lstStyle/>
          <a:p>
            <a:pPr algn="just"/>
            <a:r>
              <a:rPr lang="ru-RU" dirty="0"/>
              <a:t>Уметност има „задатак” да на њој особен начин </a:t>
            </a:r>
            <a:r>
              <a:rPr lang="ru-RU" b="1" dirty="0"/>
              <a:t>прикаже стварност</a:t>
            </a:r>
            <a:r>
              <a:rPr lang="ru-RU" dirty="0"/>
              <a:t>. То значи да уметност има </a:t>
            </a:r>
            <a:r>
              <a:rPr lang="ru-RU" b="1" dirty="0"/>
              <a:t>практичну примену</a:t>
            </a:r>
            <a:r>
              <a:rPr lang="ru-RU" dirty="0"/>
              <a:t>, односно да и различите врсте уметности имају специфичне начине приказивања и утицаја на друштвену стварност. Уметност, очигледно, осим мишљења, укључује и осећања и вољу, а посредством свог испољавања (преко уметничких творевина) делује на чула. </a:t>
            </a:r>
            <a:r>
              <a:rPr lang="sr-Cyrl-RS" b="1" dirty="0"/>
              <a:t>Овај естетски </a:t>
            </a:r>
            <a:r>
              <a:rPr lang="ru-RU" b="1" dirty="0"/>
              <a:t>момент представља најважнију функцију уметности. </a:t>
            </a:r>
            <a:r>
              <a:rPr lang="ru-RU" dirty="0"/>
              <a:t>Није занемарљива ни сазнајна функција уметности. </a:t>
            </a:r>
            <a:endParaRPr lang="ru-RU" dirty="0" smtClean="0"/>
          </a:p>
          <a:p>
            <a:pPr algn="just"/>
            <a:r>
              <a:rPr lang="sr-Cyrl-RS" dirty="0"/>
              <a:t>Уметност се описује, односно тумачи, преко њене четири димензије. </a:t>
            </a:r>
            <a:r>
              <a:rPr lang="sr-Cyrl-RS" i="1" dirty="0"/>
              <a:t>Прво</a:t>
            </a:r>
            <a:r>
              <a:rPr lang="sr-Cyrl-RS" dirty="0"/>
              <a:t>, постоји сам </a:t>
            </a:r>
            <a:r>
              <a:rPr lang="sr-Cyrl-RS" b="1" dirty="0"/>
              <a:t>„уметник” </a:t>
            </a:r>
            <a:r>
              <a:rPr lang="sr-Cyrl-RS" dirty="0"/>
              <a:t>и његов стваралачки чин; </a:t>
            </a:r>
            <a:r>
              <a:rPr lang="sr-Cyrl-RS" i="1" dirty="0"/>
              <a:t>друго</a:t>
            </a:r>
            <a:r>
              <a:rPr lang="sr-Cyrl-RS" dirty="0"/>
              <a:t>, постоји </a:t>
            </a:r>
            <a:r>
              <a:rPr lang="sr-Cyrl-RS" b="1" dirty="0" smtClean="0"/>
              <a:t>„уметничко дело”, </a:t>
            </a:r>
            <a:r>
              <a:rPr lang="sr-Cyrl-RS" dirty="0" smtClean="0"/>
              <a:t>које </a:t>
            </a:r>
            <a:r>
              <a:rPr lang="sr-Cyrl-RS" dirty="0"/>
              <a:t>поседује извесну самосталност; </a:t>
            </a:r>
            <a:r>
              <a:rPr lang="sr-Cyrl-RS" i="1" dirty="0"/>
              <a:t>треће</a:t>
            </a:r>
            <a:r>
              <a:rPr lang="sr-Cyrl-RS" dirty="0"/>
              <a:t>, постоји </a:t>
            </a:r>
            <a:r>
              <a:rPr lang="sr-Cyrl-RS" b="1" dirty="0"/>
              <a:t>„публика</a:t>
            </a:r>
            <a:r>
              <a:rPr lang="sr-Cyrl-RS" b="1" dirty="0" smtClean="0"/>
              <a:t>”, </a:t>
            </a:r>
            <a:r>
              <a:rPr lang="sr-Cyrl-RS" dirty="0"/>
              <a:t>којој је намењено то уметничко дело. </a:t>
            </a:r>
            <a:r>
              <a:rPr lang="sr-Cyrl-RS" i="1" dirty="0"/>
              <a:t>Најзад</a:t>
            </a:r>
            <a:r>
              <a:rPr lang="sr-Cyrl-RS" dirty="0"/>
              <a:t>, све поменуте димензије се испољавају у одређеним „</a:t>
            </a:r>
            <a:r>
              <a:rPr lang="sr-Cyrl-RS" b="1" dirty="0"/>
              <a:t>друштвеним условима</a:t>
            </a:r>
            <a:r>
              <a:rPr lang="sr-Cyrl-RS" b="1" dirty="0" smtClean="0"/>
              <a:t>”.</a:t>
            </a:r>
          </a:p>
          <a:p>
            <a:pPr algn="just"/>
            <a:r>
              <a:rPr lang="ru-RU" dirty="0"/>
              <a:t>Отуда је веома важно анализирати однос уметника и друштва. Могуће је говорити о три најопштија односа: (1) односу сагласности, (2) односу супротстављања и (3) амбивалентном односу (уметник истовремено и хвали и куди друштво у коме ствара). </a:t>
            </a:r>
            <a:endParaRPr lang="en-GB" dirty="0"/>
          </a:p>
        </p:txBody>
      </p:sp>
    </p:spTree>
    <p:extLst>
      <p:ext uri="{BB962C8B-B14F-4D97-AF65-F5344CB8AC3E}">
        <p14:creationId xmlns:p14="http://schemas.microsoft.com/office/powerpoint/2010/main" val="54857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b="1" dirty="0"/>
              <a:t>Наука </a:t>
            </a:r>
            <a:endParaRPr lang="en-GB" dirty="0"/>
          </a:p>
        </p:txBody>
      </p:sp>
      <p:sp>
        <p:nvSpPr>
          <p:cNvPr id="3" name="Content Placeholder 2"/>
          <p:cNvSpPr>
            <a:spLocks noGrp="1"/>
          </p:cNvSpPr>
          <p:nvPr>
            <p:ph idx="1"/>
          </p:nvPr>
        </p:nvSpPr>
        <p:spPr/>
        <p:txBody>
          <a:bodyPr/>
          <a:lstStyle/>
          <a:p>
            <a:pPr algn="just"/>
            <a:r>
              <a:rPr lang="ru-RU" dirty="0"/>
              <a:t>Иако се </a:t>
            </a:r>
            <a:r>
              <a:rPr lang="ru-RU" b="1" dirty="0" smtClean="0"/>
              <a:t>зачеци</a:t>
            </a:r>
            <a:r>
              <a:rPr lang="ru-RU" dirty="0" smtClean="0"/>
              <a:t> савремене науке везују за искорак од митоса ка логосу, направљен </a:t>
            </a:r>
            <a:r>
              <a:rPr lang="ru-RU" dirty="0"/>
              <a:t>у </a:t>
            </a:r>
            <a:r>
              <a:rPr lang="ru-RU" b="1" dirty="0" smtClean="0"/>
              <a:t>античко </a:t>
            </a:r>
            <a:r>
              <a:rPr lang="ru-RU" b="1" dirty="0"/>
              <a:t>доба</a:t>
            </a:r>
            <a:r>
              <a:rPr lang="ru-RU" dirty="0"/>
              <a:t>, као засебан систем идеја, веровања и праксе, наука се </a:t>
            </a:r>
            <a:r>
              <a:rPr lang="ru-RU" b="1" dirty="0"/>
              <a:t>издвојила тек у доба </a:t>
            </a:r>
            <a:r>
              <a:rPr lang="ru-RU" b="1" dirty="0" smtClean="0"/>
              <a:t>ренесансе</a:t>
            </a:r>
            <a:r>
              <a:rPr lang="ru-RU" b="1" dirty="0"/>
              <a:t>. </a:t>
            </a:r>
            <a:endParaRPr lang="ru-RU" b="1" dirty="0" smtClean="0"/>
          </a:p>
          <a:p>
            <a:pPr algn="just"/>
            <a:r>
              <a:rPr lang="ru-RU" dirty="0"/>
              <a:t>Основна </a:t>
            </a:r>
            <a:r>
              <a:rPr lang="ru-RU" i="1" dirty="0"/>
              <a:t>функција </a:t>
            </a:r>
            <a:r>
              <a:rPr lang="ru-RU" dirty="0"/>
              <a:t>науке </a:t>
            </a:r>
            <a:r>
              <a:rPr lang="ru-RU" dirty="0" smtClean="0"/>
              <a:t>огледа се у долажењу до </a:t>
            </a:r>
            <a:r>
              <a:rPr lang="ru-RU" dirty="0"/>
              <a:t>сазнања о природним и друштвеним појавама. </a:t>
            </a:r>
            <a:r>
              <a:rPr lang="ru-RU" i="1" dirty="0"/>
              <a:t>Вредности </a:t>
            </a:r>
            <a:r>
              <a:rPr lang="ru-RU" dirty="0"/>
              <a:t>науке су вишеструке: универзализам, слобода, рационалност, јавност и толерантност, а централна је </a:t>
            </a:r>
            <a:r>
              <a:rPr lang="ru-RU" i="1" dirty="0"/>
              <a:t>научна истина</a:t>
            </a:r>
            <a:r>
              <a:rPr lang="ru-RU" dirty="0"/>
              <a:t>. </a:t>
            </a:r>
            <a:endParaRPr lang="ru-RU" dirty="0" smtClean="0"/>
          </a:p>
          <a:p>
            <a:pPr algn="just"/>
            <a:r>
              <a:rPr lang="ru-RU" dirty="0"/>
              <a:t>Постоје и тзв. примењене науке (техничке, медицинске, агрономске, војне</a:t>
            </a:r>
            <a:r>
              <a:rPr lang="ru-RU" dirty="0" smtClean="0"/>
              <a:t>, педагошке), фундаменталне </a:t>
            </a:r>
            <a:r>
              <a:rPr lang="ru-RU" dirty="0"/>
              <a:t>и практичне, теоријске и емпиријске. У зависности од степена развијености, свака наука се даље грана на специјалне дисциплине (рецимо, социологија на: социологију културе, уметности, религије, сазнања, рада, морала...). </a:t>
            </a:r>
            <a:endParaRPr lang="en-GB" dirty="0"/>
          </a:p>
        </p:txBody>
      </p:sp>
    </p:spTree>
    <p:extLst>
      <p:ext uri="{BB962C8B-B14F-4D97-AF65-F5344CB8AC3E}">
        <p14:creationId xmlns:p14="http://schemas.microsoft.com/office/powerpoint/2010/main" val="4179578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ru-RU" dirty="0"/>
              <a:t>Изграђену академску науку одликује: </a:t>
            </a:r>
            <a:r>
              <a:rPr lang="ru-RU" b="1" dirty="0"/>
              <a:t>прецизан језик, употреба строгих методолошких процедура, одговарајућа инфраструктура. </a:t>
            </a:r>
            <a:r>
              <a:rPr lang="ru-RU" dirty="0"/>
              <a:t>Посебно важно питање у науци дотиче се </a:t>
            </a:r>
            <a:r>
              <a:rPr lang="ru-RU" i="1" dirty="0"/>
              <a:t>вредносне неутралности</a:t>
            </a:r>
            <a:r>
              <a:rPr lang="ru-RU" dirty="0"/>
              <a:t>, чија се проблематичност достизања посебно испоставља у друштвеним наукама. </a:t>
            </a:r>
            <a:endParaRPr lang="ru-RU" dirty="0" smtClean="0"/>
          </a:p>
          <a:p>
            <a:pPr algn="just"/>
            <a:r>
              <a:rPr lang="ru-RU" dirty="0"/>
              <a:t>Према </a:t>
            </a:r>
            <a:r>
              <a:rPr lang="ru-RU" i="1" dirty="0"/>
              <a:t>областима проучавања</a:t>
            </a:r>
            <a:r>
              <a:rPr lang="ru-RU" dirty="0"/>
              <a:t>, науке су класификоване у седам група: област хуманистичких наука, друштвене науке, природне науке, медицинске науке (медицина, стоматологија, фармација, ветерина), техничке науке, биотехничке науке, информатичке науке. </a:t>
            </a:r>
            <a:endParaRPr lang="ru-RU" dirty="0" smtClean="0"/>
          </a:p>
          <a:p>
            <a:pPr algn="just"/>
            <a:endParaRPr lang="en-GB" dirty="0"/>
          </a:p>
        </p:txBody>
      </p:sp>
    </p:spTree>
    <p:extLst>
      <p:ext uri="{BB962C8B-B14F-4D97-AF65-F5344CB8AC3E}">
        <p14:creationId xmlns:p14="http://schemas.microsoft.com/office/powerpoint/2010/main" val="3613105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ru-RU" dirty="0"/>
              <a:t>Наука у савременом друштву испољава се као саставни део производних поступака и битно утиче на њихов развој производних снага. За разлику од минулих векова, у савремено доба се до научних открића долази у истраживачким центрима, институтима, секторима за развој и технологију, па се тек онда примењују у индустрији кроз праксу. </a:t>
            </a:r>
            <a:endParaRPr lang="en-GB" dirty="0"/>
          </a:p>
        </p:txBody>
      </p:sp>
    </p:spTree>
    <p:extLst>
      <p:ext uri="{BB962C8B-B14F-4D97-AF65-F5344CB8AC3E}">
        <p14:creationId xmlns:p14="http://schemas.microsoft.com/office/powerpoint/2010/main" val="2008766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a:t>Р</a:t>
            </a:r>
            <a:r>
              <a:rPr lang="sr-Cyrl-RS" dirty="0" smtClean="0"/>
              <a:t>елигија</a:t>
            </a:r>
            <a:endParaRPr lang="en-GB" dirty="0"/>
          </a:p>
        </p:txBody>
      </p:sp>
      <p:sp>
        <p:nvSpPr>
          <p:cNvPr id="3" name="Content Placeholder 2"/>
          <p:cNvSpPr>
            <a:spLocks noGrp="1"/>
          </p:cNvSpPr>
          <p:nvPr>
            <p:ph idx="1"/>
          </p:nvPr>
        </p:nvSpPr>
        <p:spPr/>
        <p:txBody>
          <a:bodyPr>
            <a:normAutofit lnSpcReduction="10000"/>
          </a:bodyPr>
          <a:lstStyle/>
          <a:p>
            <a:pPr algn="just"/>
            <a:r>
              <a:rPr lang="ru-RU" dirty="0"/>
              <a:t>Реч религија води порекло од латинске речи </a:t>
            </a:r>
            <a:r>
              <a:rPr lang="ru-RU" b="1" i="1" dirty="0"/>
              <a:t>religare</a:t>
            </a:r>
            <a:r>
              <a:rPr lang="ru-RU" b="1" dirty="0"/>
              <a:t>, </a:t>
            </a:r>
            <a:r>
              <a:rPr lang="ru-RU" dirty="0"/>
              <a:t>што у преводу на српски језик значи свезати, повезати. Овај термин први пут је употребио </a:t>
            </a:r>
            <a:r>
              <a:rPr lang="ru-RU" b="1" dirty="0"/>
              <a:t>Лактанције</a:t>
            </a:r>
            <a:r>
              <a:rPr lang="ru-RU" dirty="0"/>
              <a:t> говорећи о вези човека са природом, другим бићима и Богом. То је друштвена појава која подлеже одређеним законима настајања, развоја и нестајања и можемо је дефинисати као </a:t>
            </a:r>
            <a:r>
              <a:rPr lang="ru-RU" b="1" dirty="0"/>
              <a:t>духовну повезаност једне групе људи са неким вишим, светим бићем, односно Богом</a:t>
            </a:r>
            <a:r>
              <a:rPr lang="ru-RU" dirty="0"/>
              <a:t>. </a:t>
            </a:r>
            <a:endParaRPr lang="ru-RU" dirty="0" smtClean="0"/>
          </a:p>
          <a:p>
            <a:pPr algn="just"/>
            <a:r>
              <a:rPr lang="ru-RU" dirty="0" smtClean="0"/>
              <a:t>Према</a:t>
            </a:r>
            <a:r>
              <a:rPr lang="ru-RU" i="1" dirty="0" smtClean="0"/>
              <a:t> </a:t>
            </a:r>
            <a:r>
              <a:rPr lang="ru-RU" b="1" i="1" dirty="0" smtClean="0"/>
              <a:t>Гиденсу</a:t>
            </a:r>
            <a:r>
              <a:rPr lang="ru-RU" b="1" dirty="0" smtClean="0"/>
              <a:t>, </a:t>
            </a:r>
            <a:r>
              <a:rPr lang="ru-RU" dirty="0"/>
              <a:t>не треба је поистовећивати са </a:t>
            </a:r>
            <a:r>
              <a:rPr lang="ru-RU" b="1" dirty="0"/>
              <a:t>монотеизмом</a:t>
            </a:r>
            <a:r>
              <a:rPr lang="ru-RU" dirty="0"/>
              <a:t> (веровањем у једног Бога) јер у већини религија постоји више божанстава, док у неким верзијама хришћанства има неколико фигура истих светих квалитета: Бог, Исус, Марија, Свети дух, анђели и свеци. Постоје и религије без богова, односно тзв. етичке религије (будизам, конфучијанизам и таоизам). </a:t>
            </a:r>
            <a:endParaRPr lang="en-GB" dirty="0"/>
          </a:p>
        </p:txBody>
      </p:sp>
    </p:spTree>
    <p:extLst>
      <p:ext uri="{BB962C8B-B14F-4D97-AF65-F5344CB8AC3E}">
        <p14:creationId xmlns:p14="http://schemas.microsoft.com/office/powerpoint/2010/main" val="4291258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r>
              <a:rPr lang="ru-RU" b="1" dirty="0" smtClean="0"/>
              <a:t>Настанак </a:t>
            </a:r>
            <a:r>
              <a:rPr lang="ru-RU" b="1" dirty="0"/>
              <a:t>религије. </a:t>
            </a:r>
            <a:r>
              <a:rPr lang="ru-RU" dirty="0"/>
              <a:t>О постанку религије постоје различита мишљења, а најчешће се наводе четири тумачења: (1) теолошко, (2) психолошко, (3) просветитељско и (4) материјалистичко. </a:t>
            </a:r>
            <a:endParaRPr lang="en-GB" dirty="0" smtClean="0"/>
          </a:p>
          <a:p>
            <a:pPr marL="0" indent="0" algn="just">
              <a:buNone/>
            </a:pPr>
            <a:endParaRPr lang="ru-RU" dirty="0" smtClean="0"/>
          </a:p>
          <a:p>
            <a:pPr algn="just"/>
            <a:r>
              <a:rPr lang="ru-RU" dirty="0"/>
              <a:t>Све религије деле се на природне и објављене. </a:t>
            </a:r>
            <a:r>
              <a:rPr lang="ru-RU" b="1" i="1" dirty="0"/>
              <a:t>Природне</a:t>
            </a:r>
            <a:r>
              <a:rPr lang="ru-RU" i="1" dirty="0"/>
              <a:t> </a:t>
            </a:r>
            <a:r>
              <a:rPr lang="ru-RU" dirty="0"/>
              <a:t>религије настале су по самој „природи ствари” – без неког људског посредника, без пророка, месије, апостола, проповедника. </a:t>
            </a:r>
            <a:r>
              <a:rPr lang="ru-RU" b="1" i="1" dirty="0"/>
              <a:t>Објављене</a:t>
            </a:r>
            <a:r>
              <a:rPr lang="ru-RU" i="1" dirty="0"/>
              <a:t> </a:t>
            </a:r>
            <a:r>
              <a:rPr lang="ru-RU" dirty="0"/>
              <a:t>религије су религије спаса – „религије књиге – и јавно их обзнањују пророци или поједини људи. </a:t>
            </a:r>
            <a:endParaRPr lang="en-GB" dirty="0"/>
          </a:p>
        </p:txBody>
      </p:sp>
    </p:spTree>
    <p:extLst>
      <p:ext uri="{BB962C8B-B14F-4D97-AF65-F5344CB8AC3E}">
        <p14:creationId xmlns:p14="http://schemas.microsoft.com/office/powerpoint/2010/main" val="645306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39114"/>
            <a:ext cx="8915400" cy="4972108"/>
          </a:xfrm>
        </p:spPr>
        <p:txBody>
          <a:bodyPr>
            <a:normAutofit/>
          </a:bodyPr>
          <a:lstStyle/>
          <a:p>
            <a:pPr algn="just"/>
            <a:r>
              <a:rPr lang="ru-RU" dirty="0"/>
              <a:t>Природне религије су анимизам, тотемизам и култ природе, док се објављене религије – теизам – деле на политеистичке и монотеистичке. Поменуте религије настајале су у одређеним историјским периодима развоја друштва. </a:t>
            </a:r>
            <a:endParaRPr lang="ru-RU" dirty="0" smtClean="0"/>
          </a:p>
          <a:p>
            <a:pPr algn="just"/>
            <a:r>
              <a:rPr lang="sr-Cyrl-RS" b="1" i="1" dirty="0"/>
              <a:t>Анимизам</a:t>
            </a:r>
            <a:r>
              <a:rPr lang="sr-Cyrl-RS" i="1" dirty="0"/>
              <a:t> </a:t>
            </a:r>
            <a:r>
              <a:rPr lang="sr-Cyrl-RS" dirty="0"/>
              <a:t>је најстарији и најпримитивнији облик друштвене свести, а представља „широко распрострањено веровање у постојање душа, које се јављају као двојници материјалног тела и унутрашњи принцип који покреће организам, и духова који настају када душа, услед смрти, напусти тело</a:t>
            </a:r>
            <a:r>
              <a:rPr lang="sr-Cyrl-RS" dirty="0" smtClean="0"/>
              <a:t>”.</a:t>
            </a:r>
          </a:p>
          <a:p>
            <a:pPr algn="just"/>
            <a:r>
              <a:rPr lang="ru-RU" dirty="0"/>
              <a:t>Настанак </a:t>
            </a:r>
            <a:r>
              <a:rPr lang="ru-RU" b="1" i="1" dirty="0"/>
              <a:t>тотемизма</a:t>
            </a:r>
            <a:r>
              <a:rPr lang="ru-RU" i="1" dirty="0"/>
              <a:t> </a:t>
            </a:r>
            <a:r>
              <a:rPr lang="ru-RU" dirty="0"/>
              <a:t>(„totem” – животиња) историјски одговара појави поделе рада у којој се издвојио лов, што је условило поделу људи по полу и </a:t>
            </a:r>
            <a:r>
              <a:rPr lang="ru-RU" dirty="0" smtClean="0"/>
              <a:t>старости. </a:t>
            </a:r>
            <a:r>
              <a:rPr lang="ru-RU" dirty="0"/>
              <a:t>Тотем може бити било која животиња за коју се верује да чува род или племе од несрећа и стихија. Њено убијање се строго забрањивало, а повреда тотемске представе строго кажњавала. </a:t>
            </a:r>
            <a:endParaRPr lang="en-GB" dirty="0"/>
          </a:p>
        </p:txBody>
      </p:sp>
    </p:spTree>
    <p:extLst>
      <p:ext uri="{BB962C8B-B14F-4D97-AF65-F5344CB8AC3E}">
        <p14:creationId xmlns:p14="http://schemas.microsoft.com/office/powerpoint/2010/main" val="1545527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04334"/>
            <a:ext cx="8915400" cy="5206887"/>
          </a:xfrm>
        </p:spPr>
        <p:txBody>
          <a:bodyPr/>
          <a:lstStyle/>
          <a:p>
            <a:pPr algn="just"/>
            <a:r>
              <a:rPr lang="ru-RU" b="1" i="1" dirty="0"/>
              <a:t>Политеизам</a:t>
            </a:r>
            <a:r>
              <a:rPr lang="ru-RU" b="1" dirty="0"/>
              <a:t>, </a:t>
            </a:r>
            <a:r>
              <a:rPr lang="ru-RU" dirty="0"/>
              <a:t>вера у више богова, настаје у време развоја првобитног друштва. То је прва форма религије: сматрало се да су једни богови добри, а други зли. Богови се појављују у различитим облицима: животињско-људском (на пример, риба-девојка, људи-коњи и сл.) и чисто људском облику (на пример, Аполон, Зевс, Марс, Посејдон). </a:t>
            </a:r>
            <a:endParaRPr lang="ru-RU" dirty="0" smtClean="0"/>
          </a:p>
          <a:p>
            <a:pPr algn="just"/>
            <a:r>
              <a:rPr lang="ru-RU" b="1" i="1" dirty="0"/>
              <a:t>Монотеизам</a:t>
            </a:r>
            <a:r>
              <a:rPr lang="ru-RU" i="1" dirty="0"/>
              <a:t> </a:t>
            </a:r>
            <a:r>
              <a:rPr lang="ru-RU" dirty="0"/>
              <a:t>је фаза у развоју религије када је надвладало веровање у једног бога. Сва природна и друштвена својства преносе се на једног бога, он је персонификација и природних и друштвених сила. Хришћани тако имају Исуса, Јевреји Јахвеа, Азијати Буду, муслимани Алаха, док је за старе Грке врховни бог био Зевс. </a:t>
            </a:r>
            <a:endParaRPr lang="ru-RU" dirty="0" smtClean="0"/>
          </a:p>
          <a:p>
            <a:pPr algn="just"/>
            <a:r>
              <a:rPr lang="ru-RU" dirty="0"/>
              <a:t>Миланским едиктом цара Константина (313. године) хришћанство постаје равноправно са осталим религијама, док Едиктом цара Теодосија (380. године) стиче статус државне религије у Римској империји. </a:t>
            </a:r>
            <a:endParaRPr lang="en-GB" dirty="0"/>
          </a:p>
        </p:txBody>
      </p:sp>
    </p:spTree>
    <p:extLst>
      <p:ext uri="{BB962C8B-B14F-4D97-AF65-F5344CB8AC3E}">
        <p14:creationId xmlns:p14="http://schemas.microsoft.com/office/powerpoint/2010/main" val="1724304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432487"/>
            <a:ext cx="8915400" cy="5478736"/>
          </a:xfrm>
        </p:spPr>
        <p:txBody>
          <a:bodyPr>
            <a:normAutofit/>
          </a:bodyPr>
          <a:lstStyle/>
          <a:p>
            <a:pPr algn="just"/>
            <a:r>
              <a:rPr lang="ru-RU" dirty="0"/>
              <a:t>Термин </a:t>
            </a:r>
            <a:r>
              <a:rPr lang="ru-RU" b="1" i="1" dirty="0"/>
              <a:t>протестантизам</a:t>
            </a:r>
            <a:r>
              <a:rPr lang="ru-RU" i="1" dirty="0"/>
              <a:t> </a:t>
            </a:r>
            <a:r>
              <a:rPr lang="ru-RU" dirty="0"/>
              <a:t>означава скуп различитих цркава које своје учење темеље на учењу протестантских реформатора из 16. века, а то су Евангеличка (лутеранска) и Реформисана (презбитеријанска или калвинистичка) црква. </a:t>
            </a:r>
            <a:endParaRPr lang="en-GB" dirty="0" smtClean="0"/>
          </a:p>
          <a:p>
            <a:pPr algn="just"/>
            <a:endParaRPr lang="en-GB" b="1" dirty="0"/>
          </a:p>
          <a:p>
            <a:pPr algn="just"/>
            <a:r>
              <a:rPr lang="ru-RU" b="1" dirty="0" smtClean="0"/>
              <a:t>Ислам</a:t>
            </a:r>
            <a:r>
              <a:rPr lang="ru-RU" dirty="0" smtClean="0"/>
              <a:t> </a:t>
            </a:r>
            <a:r>
              <a:rPr lang="ru-RU" dirty="0"/>
              <a:t>је настао у Јужној Арабији у 7. веку. Упоређењу са свим другим религијама, најбрже се ширио, тако да је постао пријемчив и у срединама у којима су биле присутне много старије религије. </a:t>
            </a:r>
            <a:r>
              <a:rPr lang="sr-Cyrl-RS" dirty="0" smtClean="0"/>
              <a:t>Суштина </a:t>
            </a:r>
            <a:r>
              <a:rPr lang="sr-Cyrl-RS" dirty="0"/>
              <a:t>исламске религије изложена је у светој књизи </a:t>
            </a:r>
            <a:r>
              <a:rPr lang="en-GB" i="1" dirty="0"/>
              <a:t>K</a:t>
            </a:r>
            <a:r>
              <a:rPr lang="sr-Cyrl-RS" i="1" dirty="0"/>
              <a:t>у</a:t>
            </a:r>
            <a:r>
              <a:rPr lang="en-GB" i="1" dirty="0" err="1"/>
              <a:t>r'an</a:t>
            </a:r>
            <a:r>
              <a:rPr lang="sr-Cyrl-RS" i="1" dirty="0"/>
              <a:t>у </a:t>
            </a:r>
            <a:r>
              <a:rPr lang="sr-Cyrl-RS" dirty="0"/>
              <a:t>(ар. „рецитовање”), који се састоји од 114 поглавља (</a:t>
            </a:r>
            <a:r>
              <a:rPr lang="sr-Cyrl-RS" i="1" dirty="0"/>
              <a:t>сура</a:t>
            </a:r>
            <a:r>
              <a:rPr lang="sr-Cyrl-RS" dirty="0"/>
              <a:t>). </a:t>
            </a:r>
            <a:endParaRPr lang="en-GB" dirty="0" smtClean="0"/>
          </a:p>
          <a:p>
            <a:pPr algn="just"/>
            <a:endParaRPr lang="en-GB" dirty="0" smtClean="0"/>
          </a:p>
          <a:p>
            <a:pPr algn="just"/>
            <a:r>
              <a:rPr lang="ru-RU" b="1" i="1" dirty="0"/>
              <a:t>Будизам</a:t>
            </a:r>
            <a:r>
              <a:rPr lang="ru-RU" b="1" dirty="0"/>
              <a:t>,</a:t>
            </a:r>
            <a:r>
              <a:rPr lang="ru-RU" dirty="0"/>
              <a:t> као источњачка религија, темељи се на Будином учењу да људска бића могу избећи циклус реинкарнације ако одбаце све жудње. Пут спасења према будизму лежи у животу пуном самодисциплине и медитирања. Сидарта Гаутама или Буда (560– 480. пре н. е.), оснивач будизма, дошао је до просветљења (</a:t>
            </a:r>
            <a:r>
              <a:rPr lang="ru-RU" i="1" dirty="0"/>
              <a:t>budhi</a:t>
            </a:r>
            <a:r>
              <a:rPr lang="ru-RU" dirty="0"/>
              <a:t>), откривши „четири племените истине”. </a:t>
            </a:r>
            <a:endParaRPr lang="en-GB" dirty="0"/>
          </a:p>
          <a:p>
            <a:pPr algn="just"/>
            <a:endParaRPr lang="en-GB" dirty="0"/>
          </a:p>
        </p:txBody>
      </p:sp>
    </p:spTree>
    <p:extLst>
      <p:ext uri="{BB962C8B-B14F-4D97-AF65-F5344CB8AC3E}">
        <p14:creationId xmlns:p14="http://schemas.microsoft.com/office/powerpoint/2010/main" val="322965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655804"/>
            <a:ext cx="8915400" cy="4255417"/>
          </a:xfrm>
        </p:spPr>
        <p:txBody>
          <a:bodyPr/>
          <a:lstStyle/>
          <a:p>
            <a:pPr algn="just"/>
            <a:r>
              <a:rPr lang="ru-RU" b="1" dirty="0"/>
              <a:t>Секуларизација</a:t>
            </a:r>
            <a:r>
              <a:rPr lang="ru-RU" dirty="0"/>
              <a:t>. Секуларизација се уопштено дефинише као процес у којем религијска мишљења, праксе и религијске установе губе свој друштвени значај, те тако постају маргинализована на општедруштвеном, групном и индивидуалном нивоу. </a:t>
            </a:r>
            <a:endParaRPr lang="en-GB" dirty="0" smtClean="0"/>
          </a:p>
          <a:p>
            <a:pPr algn="just"/>
            <a:endParaRPr lang="en-GB" dirty="0"/>
          </a:p>
          <a:p>
            <a:pPr algn="just"/>
            <a:r>
              <a:rPr lang="ru-RU" dirty="0" smtClean="0"/>
              <a:t>Од </a:t>
            </a:r>
            <a:r>
              <a:rPr lang="ru-RU" dirty="0"/>
              <a:t>70-их и 80-их година двадесетог века, емпиријска евиденција наводи угледне социологе религије (Данијел Бел, Питер Бергер, Дејвид Мартин, Грејс Дејви) који почињу да говоре о </a:t>
            </a:r>
            <a:r>
              <a:rPr lang="ru-RU" b="1" dirty="0"/>
              <a:t>десекуларизацији, </a:t>
            </a:r>
            <a:r>
              <a:rPr lang="ru-RU" dirty="0"/>
              <a:t>односно „повратку религије”, „повратку светог”. </a:t>
            </a:r>
            <a:endParaRPr lang="en-GB" dirty="0"/>
          </a:p>
        </p:txBody>
      </p:sp>
    </p:spTree>
    <p:extLst>
      <p:ext uri="{BB962C8B-B14F-4D97-AF65-F5344CB8AC3E}">
        <p14:creationId xmlns:p14="http://schemas.microsoft.com/office/powerpoint/2010/main" val="2570854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b="1" dirty="0"/>
              <a:t>Морал </a:t>
            </a:r>
            <a:endParaRPr lang="en-GB" dirty="0"/>
          </a:p>
        </p:txBody>
      </p:sp>
      <p:sp>
        <p:nvSpPr>
          <p:cNvPr id="3" name="Content Placeholder 2"/>
          <p:cNvSpPr>
            <a:spLocks noGrp="1"/>
          </p:cNvSpPr>
          <p:nvPr>
            <p:ph idx="1"/>
          </p:nvPr>
        </p:nvSpPr>
        <p:spPr/>
        <p:txBody>
          <a:bodyPr/>
          <a:lstStyle/>
          <a:p>
            <a:pPr algn="just"/>
            <a:r>
              <a:rPr lang="sr-Cyrl-RS" b="1" dirty="0"/>
              <a:t>Морал</a:t>
            </a:r>
            <a:r>
              <a:rPr lang="sr-Cyrl-RS" dirty="0"/>
              <a:t> је један од кључних фактора који доприносе јачању кохезије унутар заједнице. Има различита значења, што проистиче из различитих приступа овој појави, одређења моралних категорија, те из обима, врсте, облика или садржине појава које се именују речју </a:t>
            </a:r>
            <a:r>
              <a:rPr lang="sr-Cyrl-RS" i="1" dirty="0"/>
              <a:t>морал</a:t>
            </a:r>
            <a:r>
              <a:rPr lang="sr-Cyrl-RS" dirty="0" smtClean="0"/>
              <a:t>.</a:t>
            </a:r>
            <a:endParaRPr lang="en-GB" dirty="0" smtClean="0"/>
          </a:p>
          <a:p>
            <a:pPr algn="just"/>
            <a:r>
              <a:rPr lang="ru-RU" dirty="0"/>
              <a:t>Када се као критеријум за одређење морала узме врста појаве, издвајају се у том смислу: (1) </a:t>
            </a:r>
            <a:r>
              <a:rPr lang="ru-RU" b="1" dirty="0"/>
              <a:t>људско понашање </a:t>
            </a:r>
            <a:r>
              <a:rPr lang="ru-RU" dirty="0"/>
              <a:t>и (2) </a:t>
            </a:r>
            <a:r>
              <a:rPr lang="ru-RU" b="1" dirty="0"/>
              <a:t>норма о таквом понашању</a:t>
            </a:r>
            <a:r>
              <a:rPr lang="ru-RU" dirty="0"/>
              <a:t>. </a:t>
            </a:r>
            <a:endParaRPr lang="en-GB" dirty="0" smtClean="0"/>
          </a:p>
          <a:p>
            <a:pPr algn="just"/>
            <a:r>
              <a:rPr lang="ru-RU" dirty="0" smtClean="0"/>
              <a:t>Морал </a:t>
            </a:r>
            <a:r>
              <a:rPr lang="ru-RU" dirty="0"/>
              <a:t>се у садржајном погледу најчешће одређује преко атрибута </a:t>
            </a:r>
            <a:r>
              <a:rPr lang="ru-RU" b="1" dirty="0"/>
              <a:t>добра и зла</a:t>
            </a:r>
            <a:r>
              <a:rPr lang="ru-RU" dirty="0"/>
              <a:t>, што, због различитих њихових тумачења, узрокује извесне потешкоће. </a:t>
            </a:r>
            <a:endParaRPr lang="en-GB" dirty="0"/>
          </a:p>
        </p:txBody>
      </p:sp>
    </p:spTree>
    <p:extLst>
      <p:ext uri="{BB962C8B-B14F-4D97-AF65-F5344CB8AC3E}">
        <p14:creationId xmlns:p14="http://schemas.microsoft.com/office/powerpoint/2010/main" val="1489756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30195"/>
            <a:ext cx="8915400" cy="5918886"/>
          </a:xfrm>
        </p:spPr>
        <p:txBody>
          <a:bodyPr>
            <a:normAutofit/>
          </a:bodyPr>
          <a:lstStyle/>
          <a:p>
            <a:pPr algn="just"/>
            <a:r>
              <a:rPr lang="ru-RU" b="1" dirty="0"/>
              <a:t>Дефиниције морала. </a:t>
            </a:r>
            <a:r>
              <a:rPr lang="ru-RU" dirty="0"/>
              <a:t>Морал чине правила и норме понашања људи у друштву. Истовремено, реч је и о скупу принципа који су настали спонтано и добровољно, као и норми понашања којима се регулише однос појединаца и друштвене </a:t>
            </a:r>
            <a:r>
              <a:rPr lang="ru-RU" dirty="0" smtClean="0"/>
              <a:t>заједнице. </a:t>
            </a:r>
            <a:r>
              <a:rPr lang="ru-RU" dirty="0"/>
              <a:t>Морал је „активно човеково обликовање и оцењивање себе и других људи као добрих и злих</a:t>
            </a:r>
            <a:r>
              <a:rPr lang="ru-RU" dirty="0" smtClean="0"/>
              <a:t>”</a:t>
            </a:r>
            <a:r>
              <a:rPr lang="en-GB" dirty="0" smtClean="0"/>
              <a:t>.</a:t>
            </a:r>
          </a:p>
          <a:p>
            <a:pPr algn="just"/>
            <a:r>
              <a:rPr lang="ru-RU" b="1" dirty="0"/>
              <a:t>Структура морала. </a:t>
            </a:r>
            <a:r>
              <a:rPr lang="ru-RU" dirty="0"/>
              <a:t>Основни елементи морала су: (1) </a:t>
            </a:r>
            <a:r>
              <a:rPr lang="ru-RU" b="1" dirty="0"/>
              <a:t>морална норма, (2) морални суд и (3) морална санкција. </a:t>
            </a:r>
            <a:r>
              <a:rPr lang="ru-RU" dirty="0"/>
              <a:t>Моралне норме су </a:t>
            </a:r>
            <a:r>
              <a:rPr lang="ru-RU" b="1" dirty="0"/>
              <a:t>неписана правила </a:t>
            </a:r>
            <a:r>
              <a:rPr lang="ru-RU" dirty="0"/>
              <a:t>којима се регулишу односи унутар одређене заједнице (између појединца и групе). </a:t>
            </a:r>
            <a:endParaRPr lang="en-GB" dirty="0" smtClean="0"/>
          </a:p>
          <a:p>
            <a:pPr algn="just"/>
            <a:r>
              <a:rPr lang="ru-RU" b="1" dirty="0"/>
              <a:t>Основа морала. </a:t>
            </a:r>
            <a:r>
              <a:rPr lang="ru-RU" dirty="0"/>
              <a:t>Порекло морала, моралних норми и моралне свести тумачи се на различите начине. Најчешће се издвајају три схватања: религијско, антрополошко и материјалистичко. </a:t>
            </a:r>
            <a:endParaRPr lang="ru-RU" dirty="0" smtClean="0"/>
          </a:p>
          <a:p>
            <a:pPr marL="0" indent="0" algn="just">
              <a:buNone/>
            </a:pPr>
            <a:endParaRPr lang="en-GB" dirty="0" smtClean="0"/>
          </a:p>
          <a:p>
            <a:pPr algn="just"/>
            <a:r>
              <a:rPr lang="ru-RU" b="1" dirty="0"/>
              <a:t>Обичај</a:t>
            </a:r>
            <a:r>
              <a:rPr lang="ru-RU" dirty="0"/>
              <a:t> је „друштвени пропис или норма по коме се у једном </a:t>
            </a:r>
            <a:r>
              <a:rPr lang="sr-Cyrl-RS" dirty="0" smtClean="0"/>
              <a:t>друштвеном </a:t>
            </a:r>
            <a:r>
              <a:rPr lang="ru-RU" dirty="0" smtClean="0"/>
              <a:t>колективитету, </a:t>
            </a:r>
            <a:r>
              <a:rPr lang="ru-RU" dirty="0"/>
              <a:t>неки </a:t>
            </a:r>
            <a:r>
              <a:rPr lang="ru-RU" b="1" dirty="0" smtClean="0"/>
              <a:t>дуготрајнији, устаљени начин понашања</a:t>
            </a:r>
            <a:r>
              <a:rPr lang="ru-RU" dirty="0" smtClean="0"/>
              <a:t>, </a:t>
            </a:r>
            <a:r>
              <a:rPr lang="ru-RU" dirty="0"/>
              <a:t>сматра обавезним у одређеним ситуацијама и за чије непридржавање сносе одговарајуће санкције”.</a:t>
            </a:r>
            <a:endParaRPr lang="en-GB" dirty="0"/>
          </a:p>
        </p:txBody>
      </p:sp>
    </p:spTree>
    <p:extLst>
      <p:ext uri="{BB962C8B-B14F-4D97-AF65-F5344CB8AC3E}">
        <p14:creationId xmlns:p14="http://schemas.microsoft.com/office/powerpoint/2010/main" val="267309879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132</TotalTime>
  <Words>1966</Words>
  <Application>Microsoft Office PowerPoint</Application>
  <PresentationFormat>Widescreen</PresentationFormat>
  <Paragraphs>54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ОБЛИЦИ ДРУШТВЕНЕ СВЕСТИ</vt:lpstr>
      <vt:lpstr>Религија</vt:lpstr>
      <vt:lpstr>PowerPoint Presentation</vt:lpstr>
      <vt:lpstr>PowerPoint Presentation</vt:lpstr>
      <vt:lpstr>PowerPoint Presentation</vt:lpstr>
      <vt:lpstr>PowerPoint Presentation</vt:lpstr>
      <vt:lpstr>PowerPoint Presentation</vt:lpstr>
      <vt:lpstr>Морал </vt:lpstr>
      <vt:lpstr>PowerPoint Presentation</vt:lpstr>
      <vt:lpstr>Филозофија </vt:lpstr>
      <vt:lpstr>PowerPoint Presentation</vt:lpstr>
      <vt:lpstr>Уметност </vt:lpstr>
      <vt:lpstr>PowerPoint Presentation</vt:lpstr>
      <vt:lpstr>PowerPoint Presentation</vt:lpstr>
      <vt:lpstr>Наука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ОБЛИЦИ ДРУШТВЕНЕ СВЕСТИ</dc:title>
  <dc:creator>Microsoft account</dc:creator>
  <cp:lastModifiedBy>Ivana Ilić Krstić</cp:lastModifiedBy>
  <cp:revision>13</cp:revision>
  <dcterms:created xsi:type="dcterms:W3CDTF">2022-12-04T20:14:05Z</dcterms:created>
  <dcterms:modified xsi:type="dcterms:W3CDTF">2023-04-04T12:03:23Z</dcterms:modified>
</cp:coreProperties>
</file>